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7"/>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26" r:id="rId24"/>
    <p:sldId id="407" r:id="rId25"/>
    <p:sldId id="416" r:id="rId26"/>
    <p:sldId id="412" r:id="rId27"/>
    <p:sldId id="417" r:id="rId28"/>
    <p:sldId id="418" r:id="rId29"/>
    <p:sldId id="427" r:id="rId30"/>
    <p:sldId id="419" r:id="rId31"/>
    <p:sldId id="423" r:id="rId32"/>
    <p:sldId id="424" r:id="rId33"/>
    <p:sldId id="408" r:id="rId34"/>
    <p:sldId id="428" r:id="rId35"/>
    <p:sldId id="376" r:id="rId3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86887" autoAdjust="0"/>
  </p:normalViewPr>
  <p:slideViewPr>
    <p:cSldViewPr snapToGrid="0">
      <p:cViewPr varScale="1">
        <p:scale>
          <a:sx n="42" d="100"/>
          <a:sy n="42" d="100"/>
        </p:scale>
        <p:origin x="1496" y="32"/>
      </p:cViewPr>
      <p:guideLst/>
    </p:cSldViewPr>
  </p:slideViewPr>
  <p:notesTextViewPr>
    <p:cViewPr>
      <p:scale>
        <a:sx n="75" d="100"/>
        <a:sy n="75" d="100"/>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jpe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steps:</a:t>
            </a:r>
          </a:p>
          <a:p>
            <a:pPr marL="457200" indent="-457200">
              <a:buAutoNum type="arabicPeriod"/>
            </a:pPr>
            <a:r>
              <a:rPr lang="en-US" dirty="0"/>
              <a:t>Plan the ideal. </a:t>
            </a:r>
          </a:p>
          <a:p>
            <a:pPr marL="457200" indent="-457200">
              <a:buAutoNum type="arabicPeriod"/>
            </a:pPr>
            <a:r>
              <a:rPr lang="en-US" dirty="0"/>
              <a:t>Track your Actual. </a:t>
            </a:r>
          </a:p>
          <a:p>
            <a:pPr marL="457200" indent="-457200">
              <a:buAutoNum type="arabicPeriod"/>
            </a:pPr>
            <a:r>
              <a:rPr lang="en-US" dirty="0"/>
              <a:t>Track what you spend on waste. </a:t>
            </a:r>
          </a:p>
          <a:p>
            <a:pPr marL="457200" indent="-457200">
              <a:buAutoNum type="arabicPeriod"/>
            </a:pPr>
            <a:r>
              <a:rPr lang="en-US" dirty="0"/>
              <a:t>Put it all together</a:t>
            </a:r>
          </a:p>
        </p:txBody>
      </p:sp>
    </p:spTree>
    <p:extLst>
      <p:ext uri="{BB962C8B-B14F-4D97-AF65-F5344CB8AC3E}">
        <p14:creationId xmlns:p14="http://schemas.microsoft.com/office/powerpoint/2010/main" val="825330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a:t>
            </a:r>
          </a:p>
          <a:p>
            <a:r>
              <a:rPr lang="en-US" dirty="0"/>
              <a:t>Here is a simple example: removing a hardcoded string as introducing it as parameter. This is an optional parameter in first version of refactoring. In the next version, we could make that a required parameter</a:t>
            </a:r>
          </a:p>
          <a:p>
            <a:endParaRPr lang="en-US" dirty="0"/>
          </a:p>
          <a:p>
            <a:r>
              <a:rPr lang="en-US" dirty="0"/>
              <a:t>More examples at</a:t>
            </a:r>
          </a:p>
          <a:p>
            <a:r>
              <a:rPr lang="en-US"/>
              <a:t>https://www.jetbrains.com/help/webstorm/specific-typescript-refactorings.html#typescript_extract_parameter </a:t>
            </a:r>
            <a:endParaRPr lang="en-US" dirty="0"/>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dirty="0"/>
              <a:t>In 2004 @ Facebook, using a now-popular framework like </a:t>
            </a:r>
            <a:r>
              <a:rPr lang="en-US" dirty="0">
                <a:hlinkClick r:id="rId3"/>
              </a:rPr>
              <a:t>Ruby on Rails</a:t>
            </a:r>
            <a:r>
              <a:rPr lang="en-US" dirty="0"/>
              <a:t> or </a:t>
            </a:r>
            <a:r>
              <a:rPr lang="en-US" dirty="0">
                <a:hlinkClick r:id="rId4"/>
              </a:rPr>
              <a:t>Django</a:t>
            </a:r>
            <a:r>
              <a:rPr lang="en-US" dirty="0"/>
              <a:t> wasn’t an option. Rails’ first public release was a few months later, and Django wasn’t unveiled until the following year. A decade later, PHP’s been </a:t>
            </a:r>
            <a:r>
              <a:rPr lang="en-US" dirty="0">
                <a:hlinkClick r:id="rId5"/>
              </a:rPr>
              <a:t>widely derided</a:t>
            </a:r>
            <a:r>
              <a:rPr lang="en-US" dirty="0"/>
              <a:t> for having a sprawling library of inconsistently named and defined built-in functions, syntax and semantics </a:t>
            </a:r>
            <a:r>
              <a:rPr lang="en-US" dirty="0">
                <a:hlinkClick r:id="rId6"/>
              </a:rPr>
              <a:t>just different enough</a:t>
            </a:r>
            <a:r>
              <a:rPr lang="en-US" dirty="0"/>
              <a:t> from related languages to confuse multilingual programmers, and a history of </a:t>
            </a:r>
            <a:r>
              <a:rPr lang="en-US" dirty="0">
                <a:hlinkClick r:id="rId7"/>
              </a:rPr>
              <a:t>design decisions</a:t>
            </a:r>
            <a:r>
              <a:rPr lang="en-US" dirty="0"/>
              <a:t> that made it easy to write insecure code.</a:t>
            </a:r>
          </a:p>
        </p:txBody>
      </p:sp>
    </p:spTree>
    <p:extLst>
      <p:ext uri="{BB962C8B-B14F-4D97-AF65-F5344CB8AC3E}">
        <p14:creationId xmlns:p14="http://schemas.microsoft.com/office/powerpoint/2010/main" val="3651821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PHP is dynamically typed unlike languages like Java or C where types have to defined at compile time (statically typed).</a:t>
            </a:r>
          </a:p>
          <a:p>
            <a:r>
              <a:rPr lang="en-US" dirty="0"/>
              <a:t>Hack lets programmers specify the types of some variables in their code and uses logic to infer the rest based on how variables are used together, issuing an error if the code’s logically inconsistent. </a:t>
            </a:r>
          </a:p>
          <a:p>
            <a:r>
              <a:rPr lang="en-US" dirty="0"/>
              <a:t>When a file has changed, the two versions are compared to deduce what must be rechecked at a very fine-grained level: at the method level, not at the file level.”</a:t>
            </a:r>
          </a:p>
          <a:p>
            <a:r>
              <a:rPr lang="en-US" dirty="0"/>
              <a:t>Individual methods that have changed are re-examined by the type checker, which makes sure they’re still consistent with what it already knows about the rest of the code. </a:t>
            </a:r>
          </a:p>
        </p:txBody>
      </p:sp>
    </p:spTree>
    <p:extLst>
      <p:ext uri="{BB962C8B-B14F-4D97-AF65-F5344CB8AC3E}">
        <p14:creationId xmlns:p14="http://schemas.microsoft.com/office/powerpoint/2010/main" val="1592083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11/8/2022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scrum.org/resources/blog/making-tech-debt-visible"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hhvm.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5.jpeg"/><Relationship Id="rId4" Type="http://schemas.openxmlformats.org/officeDocument/2006/relationships/hyperlink" Target="https://thenewstack.io/instagram-makes-smooth-move-python-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6.png"/><Relationship Id="rId4" Type="http://schemas.openxmlformats.org/officeDocument/2006/relationships/hyperlink" Target="https://www.youtube.com/watch?v=66XoCk79kj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7.png"/><Relationship Id="rId4" Type="http://schemas.openxmlformats.org/officeDocument/2006/relationships/hyperlink" Target="https://www.youtube.com/watch?v=66XoCk79kjM"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Make Technical Debt Visible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3" name="TextBox 2">
            <a:extLst>
              <a:ext uri="{FF2B5EF4-FFF2-40B4-BE49-F238E27FC236}">
                <a16:creationId xmlns:a16="http://schemas.microsoft.com/office/drawing/2014/main" id="{75CEBE44-CF4F-477B-801F-CF3790CEA28F}"/>
              </a:ext>
            </a:extLst>
          </p:cNvPr>
          <p:cNvSpPr txBox="1"/>
          <p:nvPr/>
        </p:nvSpPr>
        <p:spPr>
          <a:xfrm>
            <a:off x="673991" y="8154349"/>
            <a:ext cx="11704276" cy="100658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0" indent="-571500" algn="l">
              <a:buFont typeface="Arial" panose="020B0604020202020204" pitchFamily="34" charset="0"/>
              <a:buChar char="•"/>
            </a:pPr>
            <a:r>
              <a:rPr lang="en-US" sz="3200" dirty="0">
                <a:solidFill>
                  <a:schemeClr val="tx1"/>
                </a:solidFill>
              </a:rPr>
              <a:t>Help stakeholders visualize data (like progress, effect of debt, refactoring)</a:t>
            </a:r>
          </a:p>
        </p:txBody>
      </p:sp>
      <p:sp>
        <p:nvSpPr>
          <p:cNvPr id="8" name="TextBox 7">
            <a:extLst>
              <a:ext uri="{FF2B5EF4-FFF2-40B4-BE49-F238E27FC236}">
                <a16:creationId xmlns:a16="http://schemas.microsoft.com/office/drawing/2014/main" id="{44F2F888-3E8B-8D54-8A97-95EBC8933709}"/>
              </a:ext>
            </a:extLst>
          </p:cNvPr>
          <p:cNvSpPr txBox="1"/>
          <p:nvPr/>
        </p:nvSpPr>
        <p:spPr>
          <a:xfrm>
            <a:off x="4277957" y="9220878"/>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3"/>
              </a:rPr>
              <a:t>https://www.scrum.org/resources/blog/making-tech-debt-visible</a:t>
            </a:r>
            <a:r>
              <a:rPr lang="en-US" dirty="0">
                <a:solidFill>
                  <a:schemeClr val="tx1"/>
                </a:solidFill>
              </a:rPr>
              <a:t> </a:t>
            </a:r>
          </a:p>
        </p:txBody>
      </p:sp>
      <p:pic>
        <p:nvPicPr>
          <p:cNvPr id="14" name="Picture 13">
            <a:extLst>
              <a:ext uri="{FF2B5EF4-FFF2-40B4-BE49-F238E27FC236}">
                <a16:creationId xmlns:a16="http://schemas.microsoft.com/office/drawing/2014/main" id="{AB4592D9-FF7E-284F-79F7-E8EB0E1A2320}"/>
              </a:ext>
            </a:extLst>
          </p:cNvPr>
          <p:cNvPicPr>
            <a:picLocks noChangeAspect="1"/>
          </p:cNvPicPr>
          <p:nvPr/>
        </p:nvPicPr>
        <p:blipFill>
          <a:blip r:embed="rId4"/>
          <a:stretch>
            <a:fillRect/>
          </a:stretch>
        </p:blipFill>
        <p:spPr>
          <a:xfrm>
            <a:off x="1062143" y="2353610"/>
            <a:ext cx="8122497" cy="5204113"/>
          </a:xfrm>
          <a:prstGeom prst="rect">
            <a:avLst/>
          </a:prstGeom>
        </p:spPr>
      </p:pic>
      <p:sp>
        <p:nvSpPr>
          <p:cNvPr id="6" name="Content Placeholder 2">
            <a:extLst>
              <a:ext uri="{FF2B5EF4-FFF2-40B4-BE49-F238E27FC236}">
                <a16:creationId xmlns:a16="http://schemas.microsoft.com/office/drawing/2014/main" id="{08B697EB-264E-A09E-2720-6F70D3367555}"/>
              </a:ext>
            </a:extLst>
          </p:cNvPr>
          <p:cNvSpPr>
            <a:spLocks noGrp="1"/>
          </p:cNvSpPr>
          <p:nvPr>
            <p:ph idx="1"/>
          </p:nvPr>
        </p:nvSpPr>
        <p:spPr>
          <a:xfrm>
            <a:off x="9184640" y="4601566"/>
            <a:ext cx="3673263" cy="3398559"/>
          </a:xfrm>
        </p:spPr>
        <p:txBody>
          <a:bodyPr>
            <a:normAutofit/>
          </a:bodyPr>
          <a:lstStyle/>
          <a:p>
            <a:pPr marL="0" indent="0">
              <a:buNone/>
            </a:pPr>
            <a:r>
              <a:rPr lang="en-US" sz="2800" dirty="0"/>
              <a:t>Here are the steps:</a:t>
            </a:r>
          </a:p>
          <a:p>
            <a:pPr marL="514350" indent="-514350">
              <a:buFont typeface="+mj-lt"/>
              <a:buAutoNum type="arabicPeriod"/>
            </a:pPr>
            <a:r>
              <a:rPr lang="en-US" sz="2800" dirty="0"/>
              <a:t>Plan the ideal. </a:t>
            </a:r>
          </a:p>
          <a:p>
            <a:pPr marL="514350" indent="-514350">
              <a:buFont typeface="+mj-lt"/>
              <a:buAutoNum type="arabicPeriod"/>
            </a:pPr>
            <a:r>
              <a:rPr lang="en-US" sz="2800" dirty="0"/>
              <a:t>Track your Actual. </a:t>
            </a:r>
          </a:p>
          <a:p>
            <a:pPr marL="514350" indent="-514350">
              <a:buFont typeface="+mj-lt"/>
              <a:buAutoNum type="arabicPeriod"/>
            </a:pPr>
            <a:r>
              <a:rPr lang="en-US" sz="2800" dirty="0"/>
              <a:t>Track what you spend on waste. </a:t>
            </a:r>
          </a:p>
          <a:p>
            <a:pPr marL="514350" indent="-514350">
              <a:buFont typeface="+mj-lt"/>
              <a:buAutoNum type="arabicPeriod"/>
            </a:pPr>
            <a:r>
              <a:rPr lang="en-US" sz="2800" dirty="0"/>
              <a:t>Put it all together</a:t>
            </a:r>
          </a:p>
        </p:txBody>
      </p:sp>
    </p:spTree>
    <p:extLst>
      <p:ext uri="{BB962C8B-B14F-4D97-AF65-F5344CB8AC3E}">
        <p14:creationId xmlns:p14="http://schemas.microsoft.com/office/powerpoint/2010/main" val="3492504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 - Hack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normAutofit lnSpcReduction="10000"/>
          </a:bodyPr>
          <a:lstStyle/>
          <a:p>
            <a:r>
              <a:rPr lang="en-US" dirty="0"/>
              <a:t>Hack added new safety features. </a:t>
            </a:r>
          </a:p>
          <a:p>
            <a:r>
              <a:rPr lang="en-US" dirty="0"/>
              <a:t>It uses automatic type inference (Traditional PHP is dynamically typed)</a:t>
            </a:r>
          </a:p>
          <a:p>
            <a:r>
              <a:rPr lang="en-US" dirty="0"/>
              <a:t>It lets programmers specify the types of some variables in their code and uses logic to infer the rest based on how variables are used together, issuing an error if the code’s logically inconsistent.</a:t>
            </a:r>
          </a:p>
          <a:p>
            <a:r>
              <a:rPr lang="en-US" dirty="0"/>
              <a:t>When a file has changed, the two versions are compared to deduce what must be rechecked at a very fine-grained level: at the method level, not at the file level</a:t>
            </a:r>
          </a:p>
          <a:p>
            <a:r>
              <a:rPr lang="en-US" dirty="0"/>
              <a:t>“</a:t>
            </a:r>
            <a:r>
              <a:rPr lang="en-US" i="1" dirty="0"/>
              <a:t>Hack enables us to dynamically convert our code one file at a time</a:t>
            </a:r>
            <a:r>
              <a:rPr lang="en-US" dirty="0"/>
              <a:t>” - Facebook Technical Lead HipHop VM (HHVM)</a:t>
            </a:r>
          </a:p>
        </p:txBody>
      </p:sp>
      <p:sp>
        <p:nvSpPr>
          <p:cNvPr id="8" name="TextBox 7">
            <a:extLst>
              <a:ext uri="{FF2B5EF4-FFF2-40B4-BE49-F238E27FC236}">
                <a16:creationId xmlns:a16="http://schemas.microsoft.com/office/drawing/2014/main" id="{E2777A42-28E3-F24F-85A2-D4B5848A4B2C}"/>
              </a:ext>
            </a:extLst>
          </p:cNvPr>
          <p:cNvSpPr txBox="1"/>
          <p:nvPr/>
        </p:nvSpPr>
        <p:spPr>
          <a:xfrm>
            <a:off x="5120640" y="8840540"/>
            <a:ext cx="7541207" cy="278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Facebook’s Runtime Engine supports PHP and Hack. </a:t>
            </a:r>
            <a:r>
              <a:rPr lang="en-US" dirty="0">
                <a:solidFill>
                  <a:schemeClr val="tx1"/>
                </a:solidFill>
                <a:hlinkClick r:id="rId3"/>
              </a:rPr>
              <a:t>https://hhvm.com/</a:t>
            </a:r>
            <a:r>
              <a:rPr lang="en-US" dirty="0">
                <a:solidFill>
                  <a:schemeClr val="tx1"/>
                </a:solidFill>
              </a:rPr>
              <a:t> </a:t>
            </a:r>
          </a:p>
        </p:txBody>
      </p:sp>
      <p:pic>
        <p:nvPicPr>
          <p:cNvPr id="3" name="Graphic 2">
            <a:extLst>
              <a:ext uri="{FF2B5EF4-FFF2-40B4-BE49-F238E27FC236}">
                <a16:creationId xmlns:a16="http://schemas.microsoft.com/office/drawing/2014/main" id="{1C9386CF-5CD1-6485-E89A-0642D7C611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1370" y="2732296"/>
            <a:ext cx="2419350" cy="2419350"/>
          </a:xfrm>
          <a:prstGeom prst="rect">
            <a:avLst/>
          </a:prstGeom>
        </p:spPr>
      </p:pic>
    </p:spTree>
    <p:extLst>
      <p:ext uri="{BB962C8B-B14F-4D97-AF65-F5344CB8AC3E}">
        <p14:creationId xmlns:p14="http://schemas.microsoft.com/office/powerpoint/2010/main" val="5141297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32</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a:xfrm>
            <a:off x="894080" y="2639437"/>
            <a:ext cx="12027748" cy="1403192"/>
          </a:xfrm>
        </p:spPr>
        <p:txBody>
          <a:bodyPr>
            <a:normAutofit lnSpcReduction="10000"/>
          </a:bodyPr>
          <a:lstStyle/>
          <a:p>
            <a:r>
              <a:rPr lang="en-US" dirty="0"/>
              <a:t>What if we need more than 50 people in a town? </a:t>
            </a:r>
          </a:p>
          <a:p>
            <a:r>
              <a:rPr lang="en-US" b="1" dirty="0"/>
              <a:t>Discuss </a:t>
            </a:r>
            <a:r>
              <a:rPr lang="en-US" dirty="0"/>
              <a:t>strategies for determining if/when/how to migrate to Amazon’s Chime Video service?</a:t>
            </a:r>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33</a:t>
            </a:fld>
            <a:endParaRPr lang="en-US" kern="1200">
              <a:solidFill>
                <a:prstClr val="black">
                  <a:tint val="75000"/>
                </a:prstClr>
              </a:solidFill>
              <a:latin typeface="Calibri" panose="020F0502020204030204"/>
            </a:endParaRPr>
          </a:p>
        </p:txBody>
      </p:sp>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825103"/>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Twilio Programmable Video vs Amazon Chime Video conferencing service</a:t>
            </a:r>
          </a:p>
        </p:txBody>
      </p:sp>
      <p:pic>
        <p:nvPicPr>
          <p:cNvPr id="14" name="Picture 13">
            <a:extLst>
              <a:ext uri="{FF2B5EF4-FFF2-40B4-BE49-F238E27FC236}">
                <a16:creationId xmlns:a16="http://schemas.microsoft.com/office/drawing/2014/main" id="{F13F39D8-1861-797D-D738-A72FABC020E7}"/>
              </a:ext>
            </a:extLst>
          </p:cNvPr>
          <p:cNvPicPr>
            <a:picLocks noChangeAspect="1"/>
          </p:cNvPicPr>
          <p:nvPr/>
        </p:nvPicPr>
        <p:blipFill>
          <a:blip r:embed="rId2"/>
          <a:stretch>
            <a:fillRect/>
          </a:stretch>
        </p:blipFill>
        <p:spPr>
          <a:xfrm>
            <a:off x="4550541" y="3788299"/>
            <a:ext cx="7377299" cy="5506174"/>
          </a:xfrm>
          <a:prstGeom prst="rect">
            <a:avLst/>
          </a:prstGeom>
        </p:spPr>
      </p:pic>
    </p:spTree>
    <p:extLst>
      <p:ext uri="{BB962C8B-B14F-4D97-AF65-F5344CB8AC3E}">
        <p14:creationId xmlns:p14="http://schemas.microsoft.com/office/powerpoint/2010/main" val="2244365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34</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lang="en-US" dirty="0"/>
              <a:t>Introduce Parameter and Extract optional Parameter</a:t>
            </a:r>
            <a:endParaRPr dirty="0"/>
          </a:p>
        </p:txBody>
      </p:sp>
      <p:sp>
        <p:nvSpPr>
          <p:cNvPr id="178" name="Original Code"/>
          <p:cNvSpPr txBox="1"/>
          <p:nvPr/>
        </p:nvSpPr>
        <p:spPr>
          <a:xfrm>
            <a:off x="643466" y="3190685"/>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Original Code</a:t>
            </a:r>
          </a:p>
        </p:txBody>
      </p:sp>
      <p:sp>
        <p:nvSpPr>
          <p:cNvPr id="179" name="Refactored Code"/>
          <p:cNvSpPr txBox="1"/>
          <p:nvPr/>
        </p:nvSpPr>
        <p:spPr>
          <a:xfrm>
            <a:off x="643466" y="5422882"/>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1</a:t>
            </a:r>
            <a:endParaRPr dirty="0"/>
          </a:p>
        </p:txBody>
      </p:sp>
      <p:sp>
        <p:nvSpPr>
          <p:cNvPr id="5" name="Rectangle 4">
            <a:extLst>
              <a:ext uri="{FF2B5EF4-FFF2-40B4-BE49-F238E27FC236}">
                <a16:creationId xmlns:a16="http://schemas.microsoft.com/office/drawing/2014/main" id="{ED59746B-553B-95D9-519F-57E0917D587A}"/>
              </a:ext>
            </a:extLst>
          </p:cNvPr>
          <p:cNvSpPr>
            <a:spLocks noChangeArrowheads="1"/>
          </p:cNvSpPr>
          <p:nvPr/>
        </p:nvSpPr>
        <p:spPr bwMode="auto">
          <a:xfrm>
            <a:off x="643466" y="3673175"/>
            <a:ext cx="813156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E40B4515-37A7-A103-0D95-4BFCE3C3DF79}"/>
              </a:ext>
            </a:extLst>
          </p:cNvPr>
          <p:cNvSpPr>
            <a:spLocks noChangeArrowheads="1"/>
          </p:cNvSpPr>
          <p:nvPr/>
        </p:nvSpPr>
        <p:spPr bwMode="auto">
          <a:xfrm>
            <a:off x="621965" y="5810621"/>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7" name="Refactored Code">
            <a:extLst>
              <a:ext uri="{FF2B5EF4-FFF2-40B4-BE49-F238E27FC236}">
                <a16:creationId xmlns:a16="http://schemas.microsoft.com/office/drawing/2014/main" id="{70E68A36-3EA7-AFA2-3780-0EDF87782B0E}"/>
              </a:ext>
            </a:extLst>
          </p:cNvPr>
          <p:cNvSpPr txBox="1"/>
          <p:nvPr/>
        </p:nvSpPr>
        <p:spPr>
          <a:xfrm>
            <a:off x="643466" y="7483805"/>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2</a:t>
            </a:r>
            <a:endParaRPr dirty="0"/>
          </a:p>
        </p:txBody>
      </p:sp>
      <p:sp>
        <p:nvSpPr>
          <p:cNvPr id="8" name="Rectangle 7">
            <a:extLst>
              <a:ext uri="{FF2B5EF4-FFF2-40B4-BE49-F238E27FC236}">
                <a16:creationId xmlns:a16="http://schemas.microsoft.com/office/drawing/2014/main" id="{A5A83917-3763-9771-9908-9CEA9326F51F}"/>
              </a:ext>
            </a:extLst>
          </p:cNvPr>
          <p:cNvSpPr>
            <a:spLocks noChangeArrowheads="1"/>
          </p:cNvSpPr>
          <p:nvPr/>
        </p:nvSpPr>
        <p:spPr bwMode="auto">
          <a:xfrm>
            <a:off x="621965" y="7863407"/>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String)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Jane","User“,"Hello</a:t>
            </a:r>
            <a:r>
              <a:rPr kumimoji="0" lang="en-US" altLang="en-US" sz="2400" b="0" i="0" u="none" strike="noStrike" cap="none" normalizeH="0" baseline="0" dirty="0">
                <a:ln>
                  <a:noFill/>
                </a:ln>
                <a:solidFill>
                  <a:srgbClr val="00B050"/>
                </a:solidFill>
                <a:effectLst/>
                <a:latin typeface="Arial Unicode MS"/>
              </a:rPr>
              <a:t>,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799</TotalTime>
  <Words>4188</Words>
  <Application>Microsoft Office PowerPoint</Application>
  <PresentationFormat>Custom</PresentationFormat>
  <Paragraphs>367</Paragraphs>
  <Slides>34</Slides>
  <Notes>27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34</vt:i4>
      </vt:variant>
    </vt:vector>
  </HeadingPairs>
  <TitlesOfParts>
    <vt:vector size="49" baseType="lpstr">
      <vt:lpstr>Arial</vt:lpstr>
      <vt:lpstr>Arial Unicode MS</vt:lpstr>
      <vt:lpstr>Calibri</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Make Technical Debt Visible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25</cp:revision>
  <dcterms:modified xsi:type="dcterms:W3CDTF">2022-11-09T00:49:52Z</dcterms:modified>
</cp:coreProperties>
</file>